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2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66D03-3DE7-447D-B1EB-3BAAC4409B7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E6628-2727-49FC-84DA-C5E921E9F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08B-2EB9-47A1-9EE1-7F25B9C2CB4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64E-CA53-4D16-916D-E91351D68658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6468-A155-43F9-998D-87B1B379BB0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D062-6998-4871-BB5C-0D068047797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71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5331-B8F8-4EAB-A8F3-83F534F6DA0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0F6-3942-4ACB-A862-128484AFB71E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0D0-3339-4BD4-8807-5B06ADAFBBA9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804-C1B3-4204-A27B-04F81F06B19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F5A2-CFA7-4C5D-B627-C4130CD6F81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3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0620-67C5-4321-AC83-F7A2A9917BB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1CCD-B546-486A-8294-F8EDCD217E1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0807-D87D-4DB3-83A5-0F18E4BF357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9956-D930-4753-8FC5-4F2ED5362A7B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11E5-6CAB-488C-B5BA-B8522A5BC1A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2568-8AC5-4F75-98C4-1FD5C81B053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7E8-E29A-4C43-B05A-37BBCE589AC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8A8D-2A6F-445C-8BED-FC09AAD5DF25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7A1151-DC8C-4DAA-B315-6D235BEF0EA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E32-7B22-41EB-8A16-5F240D2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9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C4CB-6CB3-487B-9A91-AFD63E289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Systems of Linear Equations 3: Iterative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BF677-D833-47A1-B253-865DB96DF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62206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9DC3-4220-4C71-B722-C178047F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Method Matrix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A6C4C-57A0-4C49-BE4F-B176EFA5E7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Jacobi’s Method we make the choice: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M </a:t>
                </a:r>
                <a:r>
                  <a:rPr lang="en-US" dirty="0"/>
                  <a:t>= </a:t>
                </a:r>
                <a:r>
                  <a:rPr lang="en-US" b="1" dirty="0"/>
                  <a:t>D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N</a:t>
                </a:r>
                <a:r>
                  <a:rPr lang="en-US" dirty="0"/>
                  <a:t> = -(</a:t>
                </a:r>
                <a:r>
                  <a:rPr lang="en-US" b="1" dirty="0"/>
                  <a:t>L</a:t>
                </a:r>
                <a:r>
                  <a:rPr lang="en-US" dirty="0"/>
                  <a:t> + </a:t>
                </a:r>
                <a:r>
                  <a:rPr lang="en-US" b="1" dirty="0"/>
                  <a:t>U</a:t>
                </a:r>
                <a:r>
                  <a:rPr lang="en-US" dirty="0"/>
                  <a:t>)</a:t>
                </a:r>
              </a:p>
              <a:p>
                <a:pPr marL="400050"/>
                <a:r>
                  <a:rPr lang="en-US" dirty="0"/>
                  <a:t>So, in the general iterative formula we get,</a:t>
                </a:r>
              </a:p>
              <a:p>
                <a:pPr marL="5143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  <a:p>
                <a:pPr marL="514350" lvl="1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pPr marL="400050"/>
                <a:r>
                  <a:rPr lang="en-US" dirty="0"/>
                  <a:t>Since </a:t>
                </a:r>
                <a:r>
                  <a:rPr lang="en-US" b="1" dirty="0"/>
                  <a:t>D</a:t>
                </a:r>
                <a:r>
                  <a:rPr lang="en-US" dirty="0"/>
                  <a:t> is a diagonal matrix, the inverse is trivial to compute.</a:t>
                </a:r>
              </a:p>
              <a:p>
                <a:pPr marL="400050"/>
                <a:r>
                  <a:rPr lang="en-US" dirty="0"/>
                  <a:t>Calculating (</a:t>
                </a:r>
                <a:r>
                  <a:rPr lang="en-US" b="1" dirty="0"/>
                  <a:t>L</a:t>
                </a:r>
                <a:r>
                  <a:rPr lang="en-US" dirty="0"/>
                  <a:t> + </a:t>
                </a:r>
                <a:r>
                  <a:rPr lang="en-US" b="1" dirty="0"/>
                  <a:t>U</a:t>
                </a:r>
                <a:r>
                  <a:rPr lang="en-US" dirty="0"/>
                  <a:t>)</a:t>
                </a:r>
                <a:r>
                  <a:rPr lang="en-US" b="1" dirty="0"/>
                  <a:t>x</a:t>
                </a:r>
                <a:r>
                  <a:rPr lang="en-US" dirty="0"/>
                  <a:t> is also straightforward to do.</a:t>
                </a:r>
              </a:p>
              <a:p>
                <a:pPr marL="400050"/>
                <a:r>
                  <a:rPr lang="en-US" dirty="0"/>
                  <a:t>We simply iterate this procedure until convergence</a:t>
                </a:r>
              </a:p>
              <a:p>
                <a:pPr marL="800100" lvl="1"/>
                <a:r>
                  <a:rPr lang="en-US" dirty="0"/>
                  <a:t>Assuming it does converge.</a:t>
                </a:r>
              </a:p>
              <a:p>
                <a:pPr marL="800100" lvl="1"/>
                <a:endParaRPr lang="en-US" dirty="0"/>
              </a:p>
              <a:p>
                <a:pPr marL="40005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A6C4C-57A0-4C49-BE4F-B176EFA5E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B2A8-1132-4B23-B9C7-3053D318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Method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1B230-D203-4DC0-B6D0-D799EF188C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Solve </a:t>
                </a:r>
                <a:r>
                  <a:rPr lang="en-US" b="1" dirty="0"/>
                  <a:t>Ax</a:t>
                </a:r>
                <a:r>
                  <a:rPr lang="en-US" dirty="0"/>
                  <a:t> = </a:t>
                </a:r>
                <a:r>
                  <a:rPr lang="en-US" b="1" dirty="0"/>
                  <a:t>b</a:t>
                </a:r>
                <a:r>
                  <a:rPr lang="en-US" dirty="0"/>
                  <a:t> where,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form </a:t>
                </a:r>
                <a:r>
                  <a:rPr lang="en-US" b="1" dirty="0"/>
                  <a:t>D</a:t>
                </a:r>
                <a:r>
                  <a:rPr lang="en-US" dirty="0"/>
                  <a:t>,</a:t>
                </a:r>
                <a:r>
                  <a:rPr lang="en-US" b="1" dirty="0"/>
                  <a:t> L</a:t>
                </a:r>
                <a:r>
                  <a:rPr lang="en-US" dirty="0"/>
                  <a:t>, and</a:t>
                </a:r>
                <a:r>
                  <a:rPr lang="en-US" b="1" dirty="0"/>
                  <a:t> U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inverse of </a:t>
                </a:r>
                <a:r>
                  <a:rPr lang="en-US" b="1" dirty="0"/>
                  <a:t>D</a:t>
                </a:r>
                <a:r>
                  <a:rPr lang="en-US" dirty="0"/>
                  <a:t> is also quite easy,</a:t>
                </a:r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81B230-D203-4DC0-B6D0-D799EF188C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52AE-0080-4471-B1D9-9CB53AE1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Method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6EC28C-C883-4CC6-AE03-30E5054BB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begin with an initial guess for </a:t>
                </a:r>
                <a:r>
                  <a:rPr lang="en-US" b="1" dirty="0"/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Let,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get the following values at each iteration,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6EC28C-C883-4CC6-AE03-30E5054BB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6FA6E9-D4DD-4A36-8F18-A9453297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66" y="4298031"/>
            <a:ext cx="7277100" cy="2047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32213" y="634590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7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2F0B-DC56-4EEE-94C7-BF312C51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Method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02DF-E586-420F-9103-8EA463630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last two columns show that the values of the approximate solution do not change to the third decimal.</a:t>
                </a:r>
              </a:p>
              <a:p>
                <a:r>
                  <a:rPr lang="en-US" dirty="0"/>
                  <a:t>We would consider this to have converged to with a tolerance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we wanted further precision, we could continue iterating.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02DF-E586-420F-9103-8EA463630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2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26F1-4FA5-42AC-812C-70F3D89F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Jacobi’s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BD341-01F0-4BF0-9893-B2E06DDE6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𝑟𝑎𝑛𝑑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k = 1:nstepmax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for j = 1:n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eqAr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𝑜𝑙𝑑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/>
              </a:p>
              <a:p>
                <a:pPr marL="457200" lvl="1" indent="0">
                  <a:buNone/>
                </a:pPr>
                <a:r>
                  <a:rPr lang="en-US" dirty="0"/>
                  <a:t>	end</a:t>
                </a:r>
              </a:p>
              <a:p>
                <a:pPr marL="457200" lvl="1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𝒐𝒍𝒅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		break</a:t>
                </a:r>
              </a:p>
              <a:p>
                <a:pPr marL="457200" lvl="1" indent="0">
                  <a:buNone/>
                </a:pPr>
                <a:r>
                  <a:rPr lang="en-US" dirty="0"/>
                  <a:t>	end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𝒐𝒍𝒅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marL="5715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BD341-01F0-4BF0-9893-B2E06DDE6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74B7-32F3-4973-8284-44FE7C97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the Jacobi Method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6B90F-9B81-4B0D-AD7A-635000898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general criterion for the convergence of an iterative method is that the </a:t>
                </a:r>
                <a:r>
                  <a:rPr lang="en-US" i="1" dirty="0"/>
                  <a:t>spectral radius</a:t>
                </a:r>
                <a:r>
                  <a:rPr lang="en-US" dirty="0"/>
                  <a:t> of the iteration matrix is less than 1.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/>
              </a:p>
              <a:p>
                <a:r>
                  <a:rPr lang="en-US" dirty="0"/>
                  <a:t>For these methods, it is sufficient that the matrix </a:t>
                </a:r>
                <a:r>
                  <a:rPr lang="en-US" b="1" dirty="0"/>
                  <a:t>A </a:t>
                </a:r>
                <a:r>
                  <a:rPr lang="en-US" dirty="0"/>
                  <a:t>is strictly diagonally dominant.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These conditions aren’t always necessary for the method to converge.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6B90F-9B81-4B0D-AD7A-635000898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9589-97C2-4077-82F4-3594B20A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 Method particulars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924F21-7038-432B-8905-EBE6A7FC29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executing the Jacobi Method, it does not matter what order we 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terms as they are independent.</a:t>
                </a:r>
              </a:p>
              <a:p>
                <a:pPr lvl="1"/>
                <a:r>
                  <a:rPr lang="en-US" dirty="0"/>
                  <a:t>You can even calculate them in parallel if you like.</a:t>
                </a:r>
              </a:p>
              <a:p>
                <a:r>
                  <a:rPr lang="en-US" dirty="0"/>
                  <a:t>However, if we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why not use that updated value when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so on?</a:t>
                </a:r>
              </a:p>
              <a:p>
                <a:r>
                  <a:rPr lang="en-US" dirty="0"/>
                  <a:t>This is precisely what the Gauss-Seidel method does!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924F21-7038-432B-8905-EBE6A7FC2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Gauss-Seidel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Gauss-Seidel, when we calculate a new element of </a:t>
            </a:r>
            <a:r>
              <a:rPr lang="en-US" b="1" dirty="0"/>
              <a:t>x</a:t>
            </a:r>
            <a:r>
              <a:rPr lang="en-US" dirty="0"/>
              <a:t>, we immediately replace it and use that new value for the rest of the current iteration.</a:t>
            </a:r>
          </a:p>
          <a:p>
            <a:r>
              <a:rPr lang="en-US" dirty="0"/>
              <a:t>The Gauss-Seidel method typically has faster convergence than the Jacobi Method.</a:t>
            </a:r>
          </a:p>
          <a:p>
            <a:pPr lvl="1"/>
            <a:r>
              <a:rPr lang="en-US" dirty="0"/>
              <a:t>Especially for extremely sparse matrices</a:t>
            </a:r>
          </a:p>
          <a:p>
            <a:r>
              <a:rPr lang="en-US" dirty="0"/>
              <a:t>Another benefit of the Gauss-Seidel method is that we no longer have to keep copies of the old and new </a:t>
            </a:r>
            <a:r>
              <a:rPr lang="en-US" b="1" dirty="0"/>
              <a:t>x </a:t>
            </a:r>
            <a:r>
              <a:rPr lang="en-US" dirty="0"/>
              <a:t>vectors.</a:t>
            </a:r>
          </a:p>
          <a:p>
            <a:pPr lvl="1"/>
            <a:r>
              <a:rPr lang="en-US" dirty="0"/>
              <a:t>We only need to store one </a:t>
            </a:r>
            <a:r>
              <a:rPr lang="en-US" b="1" dirty="0"/>
              <a:t>x</a:t>
            </a:r>
            <a:r>
              <a:rPr lang="en-US" dirty="0"/>
              <a:t> vector where part of it has old terms and the rest is new terms.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 Seidel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3" y="2052919"/>
                <a:ext cx="9324056" cy="38425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Gauss-Seidel is equivalent to defining </a:t>
                </a:r>
                <a:r>
                  <a:rPr lang="en-US" b="1" dirty="0"/>
                  <a:t>M</a:t>
                </a:r>
                <a:r>
                  <a:rPr lang="en-US" dirty="0"/>
                  <a:t> = (</a:t>
                </a:r>
                <a:r>
                  <a:rPr lang="en-US" b="1" dirty="0"/>
                  <a:t>D </a:t>
                </a:r>
                <a:r>
                  <a:rPr lang="en-US" dirty="0"/>
                  <a:t>+ </a:t>
                </a:r>
                <a:r>
                  <a:rPr lang="en-US" b="1" dirty="0"/>
                  <a:t>L</a:t>
                </a:r>
                <a:r>
                  <a:rPr lang="en-US" dirty="0"/>
                  <a:t>) and </a:t>
                </a:r>
                <a:r>
                  <a:rPr lang="en-US" b="1" dirty="0"/>
                  <a:t>N</a:t>
                </a:r>
                <a:r>
                  <a:rPr lang="en-US" dirty="0"/>
                  <a:t> = -</a:t>
                </a:r>
                <a:r>
                  <a:rPr lang="en-US" b="1" dirty="0"/>
                  <a:t>U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Thus, from the overarching form, we get,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𝑼𝒙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𝑼𝒙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Converting to an iterative method gives us,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will not actually calculate the inverse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instead use forward substitution to 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will see this better in the algorithmic form.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3" y="2052919"/>
                <a:ext cx="9324056" cy="3842556"/>
              </a:xfrm>
              <a:blipFill>
                <a:blip r:embed="rId2"/>
                <a:stretch>
                  <a:fillRect l="-261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5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 Seidel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𝑟𝑎𝑛𝑑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k = 1:nstepmax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for j = 1:n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dirty="0"/>
                  <a:t>	end</a:t>
                </a:r>
              </a:p>
              <a:p>
                <a:pPr marL="57150" indent="0">
                  <a:buNone/>
                </a:pPr>
                <a:r>
                  <a:rPr lang="en-US" dirty="0"/>
                  <a:t>end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330C-5F18-491E-9057-E9CF7C2C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D6C6-1156-4E63-A6AB-38A7BFD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Cramer’s Rule can be used on smaller systems to solve for </a:t>
            </a:r>
            <a:r>
              <a:rPr lang="en-US" b="1" dirty="0"/>
              <a:t>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does not scale well for larger systems.</a:t>
            </a:r>
          </a:p>
          <a:p>
            <a:r>
              <a:rPr lang="en-US" dirty="0"/>
              <a:t>Gaussian Elimination can be used for medium sized systems.</a:t>
            </a:r>
          </a:p>
          <a:p>
            <a:pPr lvl="1"/>
            <a:r>
              <a:rPr lang="en-US" dirty="0"/>
              <a:t>Gaussian Elimination converts a matrix into row echelon form.</a:t>
            </a:r>
          </a:p>
          <a:p>
            <a:pPr lvl="1"/>
            <a:r>
              <a:rPr lang="en-US" dirty="0"/>
              <a:t>From row echelon form, we can perform a back substitution to solve for</a:t>
            </a:r>
            <a:r>
              <a:rPr lang="en-US" b="1" dirty="0"/>
              <a:t> x</a:t>
            </a:r>
            <a:r>
              <a:rPr lang="en-US" dirty="0"/>
              <a:t>.</a:t>
            </a:r>
          </a:p>
          <a:p>
            <a:r>
              <a:rPr lang="en-US" dirty="0"/>
              <a:t>Frequently, we want to solve a system of equations with the same coefficients but different </a:t>
            </a:r>
            <a:r>
              <a:rPr lang="en-US" b="1" dirty="0"/>
              <a:t>b</a:t>
            </a:r>
            <a:r>
              <a:rPr lang="en-US" dirty="0"/>
              <a:t> vectors. In this situation, we would benefit from performing an LU decomposition.</a:t>
            </a:r>
          </a:p>
          <a:p>
            <a:pPr lvl="1"/>
            <a:r>
              <a:rPr lang="en-US" dirty="0"/>
              <a:t>An LU decomposition converts </a:t>
            </a:r>
            <a:r>
              <a:rPr lang="en-US" b="1" dirty="0"/>
              <a:t>A</a:t>
            </a:r>
            <a:r>
              <a:rPr lang="en-US" dirty="0"/>
              <a:t> into two matrices </a:t>
            </a:r>
            <a:r>
              <a:rPr lang="en-US" b="1" dirty="0"/>
              <a:t>L </a:t>
            </a:r>
            <a:r>
              <a:rPr lang="en-US" dirty="0"/>
              <a:t>and </a:t>
            </a:r>
            <a:r>
              <a:rPr lang="en-US" b="1" dirty="0"/>
              <a:t>U</a:t>
            </a:r>
            <a:r>
              <a:rPr lang="en-US" dirty="0"/>
              <a:t> which are lower and upper triangular.</a:t>
            </a:r>
          </a:p>
          <a:p>
            <a:pPr lvl="1"/>
            <a:r>
              <a:rPr lang="en-US" dirty="0"/>
              <a:t>We can then easily solve the same system with different </a:t>
            </a:r>
            <a:r>
              <a:rPr lang="en-US" b="1" dirty="0"/>
              <a:t>b</a:t>
            </a:r>
            <a:r>
              <a:rPr lang="en-US" dirty="0"/>
              <a:t> vectors.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I’ve said before, this will be a question that comes up time and time again!</a:t>
            </a:r>
          </a:p>
          <a:p>
            <a:r>
              <a:rPr lang="en-US" dirty="0"/>
              <a:t>Do we set an upper limit to the number of iterations and hope for the best?</a:t>
            </a:r>
          </a:p>
          <a:p>
            <a:pPr lvl="1"/>
            <a:r>
              <a:rPr lang="en-US" dirty="0"/>
              <a:t>Probably not.</a:t>
            </a:r>
          </a:p>
          <a:p>
            <a:r>
              <a:rPr lang="en-US" dirty="0"/>
              <a:t>Do we compare the changes in the values of the old and new </a:t>
            </a:r>
            <a:r>
              <a:rPr lang="en-US" b="1" dirty="0"/>
              <a:t>x</a:t>
            </a:r>
            <a:r>
              <a:rPr lang="en-US" dirty="0"/>
              <a:t> vectors?</a:t>
            </a:r>
          </a:p>
          <a:p>
            <a:pPr lvl="1"/>
            <a:r>
              <a:rPr lang="en-US" dirty="0"/>
              <a:t>This is definitely an option but comes with two obvious pitfalls.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We do not necessarily know the size of the elements of the solution vector and we may not get as much precision as we wanted.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This sort of nullifies one of the benefits of Gauss-Seidel, not needing to store two vectors at every iteration.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stop?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can overcome the first of these pitfalls using a relative stopping criterion, say,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𝑡𝑜𝑙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certainly avoids the issue of potentially very small elements in the </a:t>
                </a:r>
                <a:r>
                  <a:rPr lang="en-US" b="1" dirty="0"/>
                  <a:t>x </a:t>
                </a:r>
                <a:r>
                  <a:rPr lang="en-US" dirty="0"/>
                  <a:t>vector.</a:t>
                </a:r>
              </a:p>
              <a:p>
                <a:r>
                  <a:rPr lang="en-US" dirty="0"/>
                  <a:t>We can instead look at the </a:t>
                </a:r>
                <a:r>
                  <a:rPr lang="en-US" i="1" dirty="0"/>
                  <a:t>residual</a:t>
                </a:r>
                <a:r>
                  <a:rPr lang="en-US" dirty="0"/>
                  <a:t> of the current solution.</a:t>
                </a:r>
              </a:p>
              <a:p>
                <a:r>
                  <a:rPr lang="en-US" dirty="0"/>
                  <a:t>The residual is defined as,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This should obviously go to the zero vector when we approach the true solution </a:t>
                </a:r>
                <a:r>
                  <a:rPr lang="en-US" b="1" dirty="0"/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Thus, a stopping criterion might be,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Over-Relaxation (SOR)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Successive Over-Relaxation is a modification of the Gauss-Seidel method.</a:t>
            </a:r>
          </a:p>
          <a:p>
            <a:r>
              <a:rPr lang="en-US" dirty="0"/>
              <a:t>At every step, we “over-shoot” the update to try and approach the solution more quickly.</a:t>
            </a:r>
          </a:p>
          <a:p>
            <a:pPr lvl="1"/>
            <a:r>
              <a:rPr lang="en-US" dirty="0"/>
              <a:t>The idea being that if we are moving in the right direction, we may as well move a bit </a:t>
            </a:r>
            <a:r>
              <a:rPr lang="en-US" i="1" dirty="0"/>
              <a:t>more</a:t>
            </a:r>
            <a:r>
              <a:rPr lang="en-US" dirty="0"/>
              <a:t> in that direction.</a:t>
            </a:r>
          </a:p>
          <a:p>
            <a:r>
              <a:rPr lang="en-US" dirty="0"/>
              <a:t>To do this, we introduce a parameter,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, that weights part of the Gauss-Seidel update equation.</a:t>
            </a:r>
          </a:p>
          <a:p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We begin by multiplying 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</a:rPr>
              <a:t>Ax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 = 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</a:rPr>
              <a:t>b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by</a:t>
            </a:r>
            <a:r>
              <a:rPr lang="en-US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 Matrix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𝑨𝒙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𝒃</m:t>
                      </m:r>
                    </m:oMath>
                  </m:oMathPara>
                </a14:m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0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b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𝑫𝒙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This looks really </a:t>
                </a:r>
                <a:r>
                  <a:rPr lang="en-US" i="1" dirty="0" err="1"/>
                  <a:t>really</a:t>
                </a:r>
                <a:r>
                  <a:rPr lang="en-US" dirty="0"/>
                  <a:t> obnoxious.</a:t>
                </a:r>
              </a:p>
              <a:p>
                <a:r>
                  <a:rPr lang="en-US" dirty="0"/>
                  <a:t>I promise it’s not difficult to implement which we will see when we look at the algorithm for it.</a:t>
                </a:r>
              </a:p>
              <a:p>
                <a:r>
                  <a:rPr lang="en-US" dirty="0"/>
                  <a:t>Also, note what this becomes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n-US" dirty="0"/>
                  <a:t> = 1.</a:t>
                </a:r>
              </a:p>
              <a:p>
                <a:r>
                  <a:rPr lang="en-US" dirty="0"/>
                  <a:t>This is also equivalent to choosing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  </a:t>
                </a:r>
                <a:r>
                  <a:rPr lang="en-US" dirty="0"/>
                  <a:t>and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0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7062" y="2052918"/>
                <a:ext cx="8946541" cy="419548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𝑟𝑎𝑛𝑑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k = 1:nstepmax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sz="2000" dirty="0"/>
                  <a:t>for j = 1:n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</m:e>
                    </m:d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dirty="0"/>
                  <a:t>	end</a:t>
                </a:r>
              </a:p>
              <a:p>
                <a:pPr marL="57150" indent="0">
                  <a:buNone/>
                </a:pPr>
                <a:r>
                  <a:rPr lang="en-US" dirty="0"/>
                  <a:t>end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062" y="2052918"/>
                <a:ext cx="8946541" cy="4195481"/>
              </a:xfr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3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28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Choosing the relaxation parameter,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can be very important.</a:t>
                </a:r>
              </a:p>
              <a:p>
                <a:r>
                  <a:rPr lang="en-US" dirty="0"/>
                  <a:t>It clearly cannot be 0.</a:t>
                </a:r>
              </a:p>
              <a:p>
                <a:r>
                  <a:rPr lang="en-US" dirty="0"/>
                  <a:t>It is typically taken to be larger than 1 to get the improved convergence.</a:t>
                </a:r>
              </a:p>
              <a:p>
                <a:r>
                  <a:rPr lang="en-US" dirty="0"/>
                  <a:t>If it is chosen in the interval [0,2] and </a:t>
                </a:r>
                <a:r>
                  <a:rPr lang="en-US" b="1" dirty="0"/>
                  <a:t>A </a:t>
                </a:r>
                <a:r>
                  <a:rPr lang="en-US" dirty="0"/>
                  <a:t>is diagonally dominant, SOR converges.</a:t>
                </a:r>
              </a:p>
              <a:p>
                <a:r>
                  <a:rPr lang="en-US" dirty="0"/>
                  <a:t>There is an optimal value for the relaxation parameter which is obtained by finding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that minimizes the spectral radius of the iteration matrix.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Iterative Methods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may be wondering why these iterative methods need to converge to the true solution at all.</a:t>
                </a:r>
              </a:p>
              <a:p>
                <a:pPr lvl="1"/>
                <a:r>
                  <a:rPr lang="en-US" dirty="0"/>
                  <a:t>Let’s discuss that.</a:t>
                </a:r>
              </a:p>
              <a:p>
                <a:r>
                  <a:rPr lang="en-US" dirty="0"/>
                  <a:t>Writing </a:t>
                </a:r>
                <a:r>
                  <a:rPr lang="en-US" b="1" dirty="0"/>
                  <a:t>Ax </a:t>
                </a:r>
                <a:r>
                  <a:rPr lang="en-US" dirty="0"/>
                  <a:t>= </a:t>
                </a:r>
                <a:r>
                  <a:rPr lang="en-US" b="1" dirty="0"/>
                  <a:t>b</a:t>
                </a:r>
                <a:r>
                  <a:rPr lang="en-US" dirty="0"/>
                  <a:t> as we did before,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𝑵</m:t>
                      </m:r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𝑵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Let’s rewrite as,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Now let’s subtract it from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This gives us,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5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Iterative Methods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equation,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left-hand side is just the error of the approximate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 every step, this error is multiplied by the matrix </a:t>
                </a:r>
                <a:r>
                  <a:rPr lang="en-US" b="1" dirty="0"/>
                  <a:t>B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error at the kth step from the initial error is given by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Finding the norm of both sides of the matrix we get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3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Iterative Methods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Since the error at the kth step is bounded by,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then the error will eventually drop to 0.</a:t>
                </a:r>
              </a:p>
              <a:p>
                <a:r>
                  <a:rPr lang="en-US" dirty="0"/>
                  <a:t>Further, the magnitude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dictates the rate of convergence.</a:t>
                </a:r>
              </a:p>
              <a:p>
                <a:r>
                  <a:rPr lang="en-US" dirty="0"/>
                  <a:t>If the spectral radius of a matrix is less than 1,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Thus, if the spectral radius is smaller than 1, the iterative method converges.</a:t>
                </a:r>
              </a:p>
              <a:p>
                <a:r>
                  <a:rPr lang="en-US" dirty="0"/>
                  <a:t>The spectral radius of the matrix </a:t>
                </a:r>
                <a:r>
                  <a:rPr lang="en-US" b="1" dirty="0"/>
                  <a:t>B</a:t>
                </a:r>
                <a:r>
                  <a:rPr lang="en-US" dirty="0"/>
                  <a:t> is less than 1 if the matrix </a:t>
                </a:r>
                <a:r>
                  <a:rPr lang="en-US" b="1" dirty="0"/>
                  <a:t>A</a:t>
                </a:r>
                <a:r>
                  <a:rPr lang="en-US" dirty="0"/>
                  <a:t> is diagonally dominant.</a:t>
                </a:r>
              </a:p>
              <a:p>
                <a:r>
                  <a:rPr lang="en-US" dirty="0"/>
                  <a:t>Thus, if the matrix </a:t>
                </a:r>
                <a:r>
                  <a:rPr lang="en-US" b="1" dirty="0"/>
                  <a:t>A</a:t>
                </a:r>
                <a:r>
                  <a:rPr lang="en-US" dirty="0"/>
                  <a:t> is diagonally dominant, the iterative method converges.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1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methods can give us exact solutions if we are able to have infinite precision in our matrices.</a:t>
            </a:r>
          </a:p>
          <a:p>
            <a:r>
              <a:rPr lang="en-US" dirty="0"/>
              <a:t>Computers are unable to do this so we can only hope for approximate solutions at best.</a:t>
            </a:r>
          </a:p>
          <a:p>
            <a:r>
              <a:rPr lang="en-US" dirty="0"/>
              <a:t>Direct methods work well on small and medium sized matrices (up to hundreds of thousands of equations) but are not feasible for larger systems.</a:t>
            </a:r>
          </a:p>
          <a:p>
            <a:r>
              <a:rPr lang="en-US" dirty="0"/>
              <a:t>To solve these systems, we instead use iterative methods.</a:t>
            </a:r>
          </a:p>
          <a:p>
            <a:r>
              <a:rPr lang="en-US" dirty="0"/>
              <a:t>We looked at three variations of an overarching method that breaks the coefficient matrix into an easily invertible matrix, </a:t>
            </a:r>
            <a:r>
              <a:rPr lang="en-US" b="1" dirty="0"/>
              <a:t>M</a:t>
            </a:r>
            <a:r>
              <a:rPr lang="en-US" dirty="0"/>
              <a:t>, and a “remainder” matrix, </a:t>
            </a:r>
            <a:r>
              <a:rPr lang="en-US" b="1" dirty="0"/>
              <a:t>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45AC-ABB3-4790-9AA5-EFB630EE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C5B2-5EEF-4B78-B04A-4465DCAFE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Gaussian Elimination fails if we have a 0 as the pivot.</a:t>
            </a:r>
          </a:p>
          <a:p>
            <a:pPr lvl="1"/>
            <a:r>
              <a:rPr lang="en-US" dirty="0"/>
              <a:t>It can also fail due to something called “swamping” which we will return to.</a:t>
            </a:r>
          </a:p>
          <a:p>
            <a:r>
              <a:rPr lang="en-US" dirty="0"/>
              <a:t>To overcome these issues, we introduced the concept of partial pivoting.</a:t>
            </a:r>
          </a:p>
          <a:p>
            <a:pPr lvl="1"/>
            <a:r>
              <a:rPr lang="en-US" dirty="0"/>
              <a:t>Partial pivoting involves performing a row exchange to bring the largest coefficient in the current column into the pivot position.</a:t>
            </a:r>
          </a:p>
          <a:p>
            <a:r>
              <a:rPr lang="en-US" dirty="0"/>
              <a:t>Performing Gaussian Elimination with partial pivoting leaves us with a PA=LU decomposition.</a:t>
            </a:r>
          </a:p>
          <a:p>
            <a:pPr lvl="1"/>
            <a:r>
              <a:rPr lang="en-US" dirty="0"/>
              <a:t>We can use this to solve systems of equation easily with a large number of </a:t>
            </a:r>
            <a:r>
              <a:rPr lang="en-US" b="1" dirty="0"/>
              <a:t>b</a:t>
            </a:r>
            <a:r>
              <a:rPr lang="en-US" dirty="0"/>
              <a:t>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3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These three methods were: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Jacobi Method: </a:t>
                </a:r>
                <a:r>
                  <a:rPr lang="en-US" b="1" dirty="0"/>
                  <a:t>M </a:t>
                </a:r>
                <a:r>
                  <a:rPr lang="en-US" dirty="0"/>
                  <a:t>= </a:t>
                </a:r>
                <a:r>
                  <a:rPr lang="en-US" b="1" dirty="0"/>
                  <a:t>D, N</a:t>
                </a:r>
                <a:r>
                  <a:rPr lang="en-US" dirty="0"/>
                  <a:t> = </a:t>
                </a:r>
                <a:r>
                  <a:rPr lang="en-US" b="1" dirty="0"/>
                  <a:t>L</a:t>
                </a:r>
                <a:r>
                  <a:rPr lang="en-US" dirty="0"/>
                  <a:t> + </a:t>
                </a:r>
                <a:r>
                  <a:rPr lang="en-US" b="1" dirty="0"/>
                  <a:t>U</a:t>
                </a:r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Gauss-Seidel: </a:t>
                </a:r>
                <a:r>
                  <a:rPr lang="en-US" b="1" dirty="0"/>
                  <a:t>M</a:t>
                </a:r>
                <a:r>
                  <a:rPr lang="en-US" dirty="0"/>
                  <a:t> = (</a:t>
                </a:r>
                <a:r>
                  <a:rPr lang="en-US" b="1" dirty="0"/>
                  <a:t>D </a:t>
                </a:r>
                <a:r>
                  <a:rPr lang="en-US" dirty="0"/>
                  <a:t>+ </a:t>
                </a:r>
                <a:r>
                  <a:rPr lang="en-US" b="1" dirty="0"/>
                  <a:t>L</a:t>
                </a:r>
                <a:r>
                  <a:rPr lang="en-US" dirty="0"/>
                  <a:t>) and </a:t>
                </a:r>
                <a:r>
                  <a:rPr lang="en-US" b="1" dirty="0"/>
                  <a:t>N</a:t>
                </a:r>
                <a:r>
                  <a:rPr lang="en-US" dirty="0"/>
                  <a:t> = </a:t>
                </a:r>
                <a:r>
                  <a:rPr lang="en-US" b="1" dirty="0"/>
                  <a:t>U</a:t>
                </a:r>
                <a:r>
                  <a:rPr lang="en-US" dirty="0"/>
                  <a:t>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Successive Over-Relaxation: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  </a:t>
                </a:r>
                <a:r>
                  <a:rPr lang="en-US" dirty="0"/>
                  <a:t>and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dirty="0"/>
              </a:p>
              <a:p>
                <a:pPr marL="285750"/>
                <a:r>
                  <a:rPr lang="en-US" dirty="0"/>
                  <a:t>The Gauss-Seidel method is essentially the Jacobi method but used the most up to date values without waiting for the full iteration to complete.</a:t>
                </a:r>
              </a:p>
              <a:p>
                <a:pPr marL="285750"/>
                <a:r>
                  <a:rPr lang="en-US" dirty="0"/>
                  <a:t>SOR is essentially the Gauss-Seidel method but with a weighting factor to force the solution to converge more quickly.</a:t>
                </a:r>
              </a:p>
              <a:p>
                <a:pPr marL="285750"/>
                <a:r>
                  <a:rPr lang="en-US" dirty="0"/>
                  <a:t>All of these methods often have faster convergence than direct methods and are especially effective when solving sparse matrices.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4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Part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These methods can also be applied to solve partial differential equations.</a:t>
                </a:r>
              </a:p>
              <a:p>
                <a:r>
                  <a:rPr lang="en-US" dirty="0"/>
                  <a:t>In that application, the matrices required are often tri-diagonal and these methods are especially effective.</a:t>
                </a:r>
              </a:p>
              <a:p>
                <a:pPr lvl="1"/>
                <a:r>
                  <a:rPr lang="en-US" dirty="0"/>
                  <a:t>For example, the two-dimensional Poisson problem,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discretized as,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where h is some small number.</a:t>
                </a:r>
              </a:p>
              <a:p>
                <a:pPr lvl="1"/>
                <a:r>
                  <a:rPr lang="en-US" dirty="0"/>
                  <a:t>You typically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which results in the linear system,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72" y="5056352"/>
            <a:ext cx="4966910" cy="16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DB45-7CE2-44EB-8783-71C9A822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6DCE-F076-45BD-A2C0-53E960CD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Partial pivoting is generally considered worthwhile to overcome the issue of swamping.</a:t>
            </a:r>
          </a:p>
          <a:p>
            <a:pPr lvl="1"/>
            <a:r>
              <a:rPr lang="en-US" dirty="0"/>
              <a:t>Complete pivoting, where we search for the largest element in the entire array, is generally considered </a:t>
            </a:r>
            <a:r>
              <a:rPr lang="en-US" b="1" i="1" dirty="0"/>
              <a:t>not</a:t>
            </a:r>
            <a:r>
              <a:rPr lang="en-US" dirty="0"/>
              <a:t> worth it.</a:t>
            </a:r>
          </a:p>
          <a:p>
            <a:r>
              <a:rPr lang="en-US" dirty="0"/>
              <a:t>Gauss-Jordan Elimination puts the matrix into reduced row echelon form where the solution can be immediately read off.</a:t>
            </a:r>
          </a:p>
          <a:p>
            <a:pPr lvl="1"/>
            <a:r>
              <a:rPr lang="en-US" dirty="0"/>
              <a:t>This requires approximately 50% more computations than Gaussian Elimination, so it is not recommended.</a:t>
            </a:r>
          </a:p>
          <a:p>
            <a:pPr lvl="1"/>
            <a:r>
              <a:rPr lang="en-US" dirty="0"/>
              <a:t>It can be used to determine the inverse of a matrix and is sometimes useful. </a:t>
            </a:r>
          </a:p>
          <a:p>
            <a:r>
              <a:rPr lang="en-US" dirty="0"/>
              <a:t>These are all examples of direct methods to solve systems of linear equations.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AE83-D2AA-4D7D-BAF2-C5B870AD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Direct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0059B-67AD-4256-97D0-E437DA9A1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Cramer’s Rule, Gaussian Elimination, LU decomposition, and PA=LU decomposition are all examples of direct methods.</a:t>
                </a:r>
              </a:p>
              <a:p>
                <a:r>
                  <a:rPr lang="en-US" dirty="0"/>
                  <a:t>If performed by hand, these methods give us an exact solution to our system, assuming it’s a full rank matrix.</a:t>
                </a:r>
              </a:p>
              <a:p>
                <a:pPr lvl="1"/>
                <a:r>
                  <a:rPr lang="en-US" dirty="0"/>
                  <a:t>When performing these methods on a computer, we run into issues with round off errors so we may not get an exact solution.</a:t>
                </a:r>
              </a:p>
              <a:p>
                <a:r>
                  <a:rPr lang="en-US" dirty="0"/>
                  <a:t>Direct methods typically do not scale well with system size.</a:t>
                </a:r>
              </a:p>
              <a:p>
                <a:pPr lvl="1"/>
                <a:r>
                  <a:rPr lang="en-US" dirty="0"/>
                  <a:t>For example, Gaussian Elimination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computations while Cramer’s rule has a complexity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This becomes prohibitive when we have systems of hundreds of thousands of equations.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0059B-67AD-4256-97D0-E437DA9A1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ABAD-A87A-473F-82BF-4ECF3529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Methods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2B50-8E15-44CE-AF7B-333B5CC15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iterative methods come in.</a:t>
            </a:r>
          </a:p>
          <a:p>
            <a:r>
              <a:rPr lang="en-US" dirty="0"/>
              <a:t>Iterative methods can often have much better convergence than direct methods.</a:t>
            </a:r>
          </a:p>
          <a:p>
            <a:r>
              <a:rPr lang="en-US" dirty="0"/>
              <a:t>Another benefit of iterative methods is that, typically, for large systems, the matrices are incredibly sparse which iterative methods can take advantage of.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98E2-9935-47B7-A6EF-428AAA5E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Methods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3DF7-930A-435B-B91C-86A6AC74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Iterative methods take some initial guess for the solution of a system and iteratively improves upon that solution.</a:t>
            </a:r>
          </a:p>
          <a:p>
            <a:r>
              <a:rPr lang="en-US" dirty="0"/>
              <a:t>This is similar to the iterative methods for root finding.</a:t>
            </a:r>
          </a:p>
          <a:p>
            <a:r>
              <a:rPr lang="en-US" dirty="0"/>
              <a:t>We will look at 3 variations of a relatively straightforward scheme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Jacobi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Gauss-Seidel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Successive Over Relaxation</a:t>
            </a:r>
          </a:p>
          <a:p>
            <a:r>
              <a:rPr lang="en-US" dirty="0"/>
              <a:t>The overarching scheme is to break up the matrix into two matrices </a:t>
            </a:r>
            <a:r>
              <a:rPr lang="en-US" b="1" dirty="0"/>
              <a:t>A </a:t>
            </a:r>
            <a:r>
              <a:rPr lang="en-US" dirty="0"/>
              <a:t>= </a:t>
            </a:r>
            <a:r>
              <a:rPr lang="en-US" b="1" dirty="0"/>
              <a:t>M - 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4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63B6-3BE5-441B-A07A-5D90AE23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5FFE4-3C85-465F-867C-0EC5474F0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overarching scheme is to break up the matrix into two matrices </a:t>
                </a:r>
                <a:r>
                  <a:rPr lang="en-US" b="1" dirty="0"/>
                  <a:t>A </a:t>
                </a:r>
                <a:r>
                  <a:rPr lang="en-US" dirty="0"/>
                  <a:t>= </a:t>
                </a:r>
                <a:r>
                  <a:rPr lang="en-US" b="1" dirty="0"/>
                  <a:t>M - N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Here </a:t>
                </a:r>
                <a:r>
                  <a:rPr lang="en-US" b="1" dirty="0"/>
                  <a:t>M</a:t>
                </a:r>
                <a:r>
                  <a:rPr lang="en-US" dirty="0"/>
                  <a:t> is an easily invertible matrix.</a:t>
                </a:r>
              </a:p>
              <a:p>
                <a:r>
                  <a:rPr lang="en-US" dirty="0"/>
                  <a:t>With this decomposition, we rewrite </a:t>
                </a:r>
                <a:r>
                  <a:rPr lang="en-US" b="1" dirty="0"/>
                  <a:t>Ax</a:t>
                </a:r>
                <a:r>
                  <a:rPr lang="en-US" dirty="0"/>
                  <a:t> = </a:t>
                </a:r>
                <a:r>
                  <a:rPr lang="en-US" b="1" dirty="0"/>
                  <a:t>b</a:t>
                </a:r>
                <a:r>
                  <a:rPr lang="en-US" dirty="0"/>
                  <a:t> as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M</a:t>
                </a:r>
                <a:r>
                  <a:rPr lang="en-US" dirty="0"/>
                  <a:t> – </a:t>
                </a:r>
                <a:r>
                  <a:rPr lang="en-US" b="1" dirty="0"/>
                  <a:t>N</a:t>
                </a:r>
                <a:r>
                  <a:rPr lang="en-US" dirty="0"/>
                  <a:t>)</a:t>
                </a:r>
                <a:r>
                  <a:rPr lang="en-US" b="1" dirty="0"/>
                  <a:t>x</a:t>
                </a:r>
                <a:r>
                  <a:rPr lang="en-US" dirty="0"/>
                  <a:t> </a:t>
                </a:r>
                <a:r>
                  <a:rPr lang="en-US" b="1" dirty="0"/>
                  <a:t>b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	Mx </a:t>
                </a:r>
                <a:r>
                  <a:rPr lang="en-US" dirty="0"/>
                  <a:t>= </a:t>
                </a:r>
                <a:r>
                  <a:rPr lang="en-US" b="1" dirty="0" err="1"/>
                  <a:t>Nx</a:t>
                </a:r>
                <a:r>
                  <a:rPr lang="en-US" dirty="0"/>
                  <a:t> + </a:t>
                </a:r>
                <a:r>
                  <a:rPr lang="en-US" b="1" dirty="0"/>
                  <a:t>b</a:t>
                </a:r>
              </a:p>
              <a:p>
                <a:pPr marL="400050"/>
                <a:r>
                  <a:rPr lang="en-US" dirty="0"/>
                  <a:t>Since </a:t>
                </a:r>
                <a:r>
                  <a:rPr lang="en-US" b="1" dirty="0"/>
                  <a:t>M</a:t>
                </a:r>
                <a:r>
                  <a:rPr lang="en-US" dirty="0"/>
                  <a:t> is easily invertible, we can solve for </a:t>
                </a:r>
                <a:r>
                  <a:rPr lang="en-US" b="1" dirty="0"/>
                  <a:t>x</a:t>
                </a:r>
                <a:r>
                  <a:rPr lang="en-US" dirty="0"/>
                  <a:t> as,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𝑵𝒙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400050"/>
                <a:r>
                  <a:rPr lang="en-US" dirty="0"/>
                  <a:t>We use this to form an iterative updating step,</a:t>
                </a:r>
              </a:p>
              <a:p>
                <a:pPr marL="114300" indent="0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5FFE4-3C85-465F-867C-0EC5474F0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1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F0F3-F7CC-4208-9B2E-14AB1B10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M and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3AC1F-7B2A-4D5D-A710-45E00610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an infinite number of ways to choose the matrices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N</a:t>
            </a:r>
            <a:r>
              <a:rPr lang="en-US" dirty="0"/>
              <a:t>.</a:t>
            </a:r>
          </a:p>
          <a:p>
            <a:r>
              <a:rPr lang="en-US" dirty="0"/>
              <a:t>It is typically convenient to talk about the particular choice of </a:t>
            </a:r>
            <a:r>
              <a:rPr lang="en-US" b="1" dirty="0"/>
              <a:t>M </a:t>
            </a:r>
            <a:r>
              <a:rPr lang="en-US" dirty="0"/>
              <a:t>and </a:t>
            </a:r>
            <a:r>
              <a:rPr lang="en-US" b="1" dirty="0"/>
              <a:t>N </a:t>
            </a:r>
            <a:r>
              <a:rPr lang="en-US" dirty="0"/>
              <a:t>by writing </a:t>
            </a:r>
            <a:r>
              <a:rPr lang="en-US" b="1" dirty="0"/>
              <a:t>A</a:t>
            </a:r>
            <a:r>
              <a:rPr lang="en-US" dirty="0"/>
              <a:t> as the combination of three matrices,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sz="2000" b="1" dirty="0"/>
              <a:t>A </a:t>
            </a:r>
            <a:r>
              <a:rPr lang="en-US" sz="2000" dirty="0"/>
              <a:t>= </a:t>
            </a:r>
            <a:r>
              <a:rPr lang="en-US" sz="2000" b="1" dirty="0"/>
              <a:t>D </a:t>
            </a:r>
            <a:r>
              <a:rPr lang="en-US" sz="2000" dirty="0"/>
              <a:t>+ </a:t>
            </a:r>
            <a:r>
              <a:rPr lang="en-US" sz="2000" b="1" dirty="0"/>
              <a:t>L </a:t>
            </a:r>
            <a:r>
              <a:rPr lang="en-US" sz="2000" dirty="0"/>
              <a:t>+ </a:t>
            </a:r>
            <a:r>
              <a:rPr lang="en-US" sz="2000" b="1" dirty="0"/>
              <a:t>U.</a:t>
            </a:r>
          </a:p>
          <a:p>
            <a:r>
              <a:rPr lang="en-US" dirty="0"/>
              <a:t>Here, </a:t>
            </a:r>
            <a:r>
              <a:rPr lang="en-US" b="1" dirty="0"/>
              <a:t>D</a:t>
            </a:r>
            <a:r>
              <a:rPr lang="en-US" dirty="0"/>
              <a:t> is a diagonal matrix, </a:t>
            </a:r>
            <a:r>
              <a:rPr lang="en-US" b="1" dirty="0"/>
              <a:t>L</a:t>
            </a:r>
            <a:r>
              <a:rPr lang="en-US" dirty="0"/>
              <a:t> is a strictly lower triangular matrix, and </a:t>
            </a:r>
            <a:r>
              <a:rPr lang="en-US" b="1" dirty="0"/>
              <a:t>U </a:t>
            </a:r>
            <a:r>
              <a:rPr lang="en-US" dirty="0"/>
              <a:t>is a strictly upper triangular matrix.</a:t>
            </a:r>
          </a:p>
          <a:p>
            <a:r>
              <a:rPr lang="en-US" dirty="0"/>
              <a:t>We’ll now talk about three specific choices for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1104</TotalTime>
  <Words>3467</Words>
  <Application>Microsoft Office PowerPoint</Application>
  <PresentationFormat>Widescreen</PresentationFormat>
  <Paragraphs>270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Wingdings 3</vt:lpstr>
      <vt:lpstr>Ion</vt:lpstr>
      <vt:lpstr>Systems of Linear Equations 3: Iterative Methods</vt:lpstr>
      <vt:lpstr>Review from last lecture</vt:lpstr>
      <vt:lpstr>Review from last lecture contd</vt:lpstr>
      <vt:lpstr>Review from last lecture contd</vt:lpstr>
      <vt:lpstr>Shortcomings of Direct Methods</vt:lpstr>
      <vt:lpstr>Iterative Methods benefits</vt:lpstr>
      <vt:lpstr>Iterative Methods basic idea</vt:lpstr>
      <vt:lpstr>Overarching Scheme</vt:lpstr>
      <vt:lpstr>Choosing M and N</vt:lpstr>
      <vt:lpstr>Jacobi Method Matrix Form </vt:lpstr>
      <vt:lpstr>Jacobi Method Example </vt:lpstr>
      <vt:lpstr>Jacobi Method Example Contd</vt:lpstr>
      <vt:lpstr>Jacobi Method Example Contd</vt:lpstr>
      <vt:lpstr>Jacobi’s Method Algorithm</vt:lpstr>
      <vt:lpstr>When does the Jacobi Method Converge</vt:lpstr>
      <vt:lpstr>Jacobi Method particulars </vt:lpstr>
      <vt:lpstr>Gauss-Seidel Method </vt:lpstr>
      <vt:lpstr>Gauss Seidel Matrix form</vt:lpstr>
      <vt:lpstr>Gauss Seidel Algorithm</vt:lpstr>
      <vt:lpstr>When do we stop?</vt:lpstr>
      <vt:lpstr>When do we stop?</vt:lpstr>
      <vt:lpstr>Successive Over-Relaxation (SOR)</vt:lpstr>
      <vt:lpstr>SOR Matrix Form</vt:lpstr>
      <vt:lpstr>SOR Algorithm</vt:lpstr>
      <vt:lpstr>Choosing ω</vt:lpstr>
      <vt:lpstr>Convergence of Iterative Methods </vt:lpstr>
      <vt:lpstr>Convergence of Iterative Methods Contd</vt:lpstr>
      <vt:lpstr>Convergence of Iterative Methods Contd</vt:lpstr>
      <vt:lpstr>Summary Part 1</vt:lpstr>
      <vt:lpstr>Summary Part 2</vt:lpstr>
      <vt:lpstr>Summary Part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Linear Equations 2: Iterative Methods</dc:title>
  <dc:creator>Christopher Moakler</dc:creator>
  <cp:lastModifiedBy>Christopher John Moakler</cp:lastModifiedBy>
  <cp:revision>24</cp:revision>
  <dcterms:created xsi:type="dcterms:W3CDTF">2022-02-16T22:30:51Z</dcterms:created>
  <dcterms:modified xsi:type="dcterms:W3CDTF">2022-11-15T07:51:55Z</dcterms:modified>
</cp:coreProperties>
</file>